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70" r:id="rId6"/>
    <p:sldId id="263" r:id="rId7"/>
    <p:sldId id="261" r:id="rId8"/>
    <p:sldId id="260" r:id="rId9"/>
    <p:sldId id="271" r:id="rId10"/>
    <p:sldId id="262" r:id="rId11"/>
    <p:sldId id="266" r:id="rId12"/>
    <p:sldId id="259" r:id="rId13"/>
    <p:sldId id="265" r:id="rId14"/>
    <p:sldId id="267" r:id="rId15"/>
    <p:sldId id="268" r:id="rId16"/>
    <p:sldId id="269" r:id="rId17"/>
    <p:sldId id="272" r:id="rId18"/>
    <p:sldId id="277" r:id="rId19"/>
    <p:sldId id="273" r:id="rId20"/>
    <p:sldId id="275" r:id="rId21"/>
    <p:sldId id="274" r:id="rId22"/>
    <p:sldId id="281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4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0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7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9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5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1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2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9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D5E-368A-457C-882F-0CF0DDBA343D}" type="datetimeFigureOut">
              <a:rPr lang="ru-RU" smtClean="0"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8F6D-1168-4563-BC7E-FB28E7E7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Стратегии формирования значений новых слов в раннем детстве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Котов А.А., РГГУ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mapping (Carey, Bartlett, 1978)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Brown R. (1985) </a:t>
            </a:r>
            <a:r>
              <a:rPr lang="ru-RU" dirty="0" smtClean="0"/>
              <a:t>– слова как приглашения к созданию категорий</a:t>
            </a:r>
          </a:p>
          <a:p>
            <a:r>
              <a:rPr lang="ru-RU" dirty="0" smtClean="0"/>
              <a:t>3-4 г., в спонтанной деятельности</a:t>
            </a:r>
          </a:p>
          <a:p>
            <a:r>
              <a:rPr lang="ru-RU" dirty="0" smtClean="0"/>
              <a:t>«Принеси мне </a:t>
            </a:r>
            <a:r>
              <a:rPr lang="ru-RU" i="1" dirty="0" smtClean="0"/>
              <a:t>хромовый</a:t>
            </a:r>
            <a:r>
              <a:rPr lang="ru-RU" dirty="0" smtClean="0"/>
              <a:t> поднос. Не красный, а </a:t>
            </a:r>
            <a:r>
              <a:rPr lang="ru-RU" i="1" dirty="0" smtClean="0"/>
              <a:t>хромовый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Объективно присутствуют красный и оливковый</a:t>
            </a:r>
          </a:p>
          <a:p>
            <a:r>
              <a:rPr lang="ru-RU" dirty="0" smtClean="0"/>
              <a:t>Дети успешно справлялись с этой задачей</a:t>
            </a:r>
          </a:p>
          <a:p>
            <a:r>
              <a:rPr lang="ru-RU" dirty="0"/>
              <a:t>Heibeck, Markman, 1987; </a:t>
            </a:r>
            <a:r>
              <a:rPr lang="en-US" dirty="0"/>
              <a:t>Landau et al</a:t>
            </a:r>
            <a:r>
              <a:rPr lang="ru-RU" dirty="0"/>
              <a:t>., </a:t>
            </a:r>
            <a:r>
              <a:rPr lang="ru-RU" dirty="0" smtClean="0"/>
              <a:t>1988</a:t>
            </a:r>
          </a:p>
          <a:p>
            <a:pPr lvl="1"/>
            <a:r>
              <a:rPr lang="ru-RU" dirty="0" smtClean="0"/>
              <a:t>даже </a:t>
            </a:r>
            <a:r>
              <a:rPr lang="ru-RU" dirty="0"/>
              <a:t>двух-летние дети могут успешно выполнять это задание, а значит эта способность появляется до полноценного развития </a:t>
            </a:r>
            <a:r>
              <a:rPr lang="ru-RU" dirty="0" smtClean="0"/>
              <a:t>речи</a:t>
            </a:r>
          </a:p>
          <a:p>
            <a:pPr lvl="1"/>
            <a:r>
              <a:rPr lang="ru-RU" dirty="0" smtClean="0"/>
              <a:t>можно </a:t>
            </a:r>
            <a:r>
              <a:rPr lang="ru-RU" dirty="0"/>
              <a:t>называть любое новое слово, не обязательно звучащее как </a:t>
            </a:r>
            <a:r>
              <a:rPr lang="ru-RU" dirty="0" smtClean="0"/>
              <a:t>существительное</a:t>
            </a:r>
          </a:p>
          <a:p>
            <a:pPr lvl="1"/>
            <a:r>
              <a:rPr lang="ru-RU" dirty="0"/>
              <a:t>память на новое </a:t>
            </a:r>
            <a:r>
              <a:rPr lang="ru-RU" dirty="0" smtClean="0"/>
              <a:t>сформированное </a:t>
            </a:r>
            <a:r>
              <a:rPr lang="ru-RU" dirty="0"/>
              <a:t>значение </a:t>
            </a:r>
            <a:r>
              <a:rPr lang="ru-RU" dirty="0" smtClean="0"/>
              <a:t>хранится довольно </a:t>
            </a:r>
            <a:r>
              <a:rPr lang="ru-RU" dirty="0"/>
              <a:t>долго от шести недель до двух месяцев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8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на обобщение слова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Процедура:</a:t>
            </a:r>
          </a:p>
          <a:p>
            <a:pPr lvl="1"/>
            <a:r>
              <a:rPr lang="ru-RU" dirty="0" smtClean="0"/>
              <a:t>Показываем новый предмет </a:t>
            </a:r>
          </a:p>
          <a:p>
            <a:pPr lvl="1"/>
            <a:r>
              <a:rPr lang="ru-RU" dirty="0" smtClean="0"/>
              <a:t>Называем его новым словом</a:t>
            </a:r>
          </a:p>
          <a:p>
            <a:pPr lvl="1"/>
            <a:r>
              <a:rPr lang="ru-RU" dirty="0" smtClean="0"/>
              <a:t>Показываем другие предметы вместе с первоначальным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росим найти объект по его названию</a:t>
            </a:r>
          </a:p>
          <a:p>
            <a:r>
              <a:rPr lang="ru-RU" dirty="0" smtClean="0"/>
              <a:t>Пример - </a:t>
            </a:r>
            <a:r>
              <a:rPr lang="en-US" dirty="0" smtClean="0"/>
              <a:t>Bloom, </a:t>
            </a:r>
            <a:r>
              <a:rPr lang="en-US" dirty="0" err="1" smtClean="0"/>
              <a:t>Markson</a:t>
            </a:r>
            <a:r>
              <a:rPr lang="en-US" dirty="0" smtClean="0"/>
              <a:t>, 1997</a:t>
            </a:r>
            <a:r>
              <a:rPr lang="ru-RU" dirty="0" smtClean="0"/>
              <a:t> (со стикером)</a:t>
            </a:r>
            <a:endParaRPr lang="en-US" dirty="0" smtClean="0"/>
          </a:p>
          <a:p>
            <a:r>
              <a:rPr lang="ru-RU" dirty="0" smtClean="0"/>
              <a:t>Типичные результаты (</a:t>
            </a:r>
            <a:r>
              <a:rPr lang="en-US" dirty="0"/>
              <a:t>Smith, Jones</a:t>
            </a:r>
            <a:r>
              <a:rPr lang="en-US" dirty="0" smtClean="0"/>
              <a:t>, Landau</a:t>
            </a:r>
            <a:r>
              <a:rPr lang="ru-RU" dirty="0"/>
              <a:t>,</a:t>
            </a:r>
            <a:r>
              <a:rPr lang="en-US" dirty="0" smtClean="0"/>
              <a:t> 1992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Неживые твердые объекты обобщаются по форме</a:t>
            </a:r>
          </a:p>
          <a:p>
            <a:pPr lvl="1"/>
            <a:r>
              <a:rPr lang="ru-RU" dirty="0" smtClean="0"/>
              <a:t>Неживые нетвердые объекты – по материалу</a:t>
            </a:r>
          </a:p>
          <a:p>
            <a:pPr lvl="1"/>
            <a:r>
              <a:rPr lang="ru-RU" dirty="0" smtClean="0"/>
              <a:t>Живые объекты – по многим признакам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9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Mutual exclusivity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Показываем два объекта – новый и известный и произносим новое слово – «Дай мне </a:t>
            </a:r>
            <a:r>
              <a:rPr lang="ru-RU" i="1" dirty="0" smtClean="0"/>
              <a:t>меп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Или в модификации – два новых слова</a:t>
            </a:r>
          </a:p>
          <a:p>
            <a:r>
              <a:rPr lang="ru-RU" dirty="0" smtClean="0"/>
              <a:t>Обычно уже с четырех лет (?) дети успешно выполняют задание</a:t>
            </a:r>
          </a:p>
          <a:p>
            <a:r>
              <a:rPr lang="en-US" dirty="0" err="1" smtClean="0"/>
              <a:t>Markman</a:t>
            </a:r>
            <a:r>
              <a:rPr lang="en-US" dirty="0" smtClean="0"/>
              <a:t> E. – </a:t>
            </a:r>
            <a:r>
              <a:rPr lang="ru-RU" dirty="0" smtClean="0"/>
              <a:t>стратегия детей заключается в том, что объекты имеют только одно имя и если мы знаем, как называется один объект, то он не может иметь другое имя</a:t>
            </a:r>
          </a:p>
          <a:p>
            <a:r>
              <a:rPr lang="ru-RU" dirty="0" smtClean="0"/>
              <a:t>Это объяснение в терминах мыслительной операции (</a:t>
            </a:r>
            <a:r>
              <a:rPr lang="en-US" dirty="0" err="1" smtClean="0"/>
              <a:t>E.Clark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Другие стратегии по Е.</a:t>
            </a:r>
            <a:r>
              <a:rPr lang="en-US" dirty="0" err="1" smtClean="0"/>
              <a:t>Markman</a:t>
            </a:r>
            <a:endParaRPr lang="en-US" dirty="0" smtClean="0"/>
          </a:p>
          <a:p>
            <a:r>
              <a:rPr lang="ru-RU" dirty="0" smtClean="0"/>
              <a:t>Ограничения подхода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Ассоциативное объяснение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Контекстные подсказки</a:t>
            </a:r>
          </a:p>
          <a:p>
            <a:r>
              <a:rPr lang="ru-RU" dirty="0" smtClean="0"/>
              <a:t>Сила подсказки определяется ее объяснительной силой, а не просто сочетанием с другими признаками</a:t>
            </a:r>
          </a:p>
          <a:p>
            <a:r>
              <a:rPr lang="ru-RU" dirty="0" smtClean="0"/>
              <a:t>Подсказки взаимодействуют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782269"/>
            <a:ext cx="87534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5525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Кросскультурные различия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Отличия японских и американских детей</a:t>
            </a:r>
          </a:p>
          <a:p>
            <a:r>
              <a:rPr lang="en-US" dirty="0" smtClean="0"/>
              <a:t>Yoshida, Smith (2003)</a:t>
            </a:r>
          </a:p>
          <a:p>
            <a:r>
              <a:rPr lang="ru-RU" dirty="0" smtClean="0"/>
              <a:t>Английский язык представлят больше подсказок для отличия твердых от нетвердых объектов (определяющие </a:t>
            </a:r>
            <a:r>
              <a:rPr lang="ru-RU" dirty="0" smtClean="0"/>
              <a:t>сл</a:t>
            </a:r>
            <a:r>
              <a:rPr lang="ru-RU" dirty="0" smtClean="0"/>
              <a:t>ова</a:t>
            </a:r>
            <a:r>
              <a:rPr lang="ru-RU" dirty="0" smtClean="0"/>
              <a:t> и </a:t>
            </a:r>
            <a:r>
              <a:rPr lang="ru-RU" dirty="0" smtClean="0"/>
              <a:t>окончания множественного числа)</a:t>
            </a:r>
          </a:p>
          <a:p>
            <a:r>
              <a:rPr lang="ru-RU" dirty="0" smtClean="0"/>
              <a:t>Японский – для отличия живых от неживых </a:t>
            </a:r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a__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 smtClean="0"/>
              <a:t>ni</a:t>
            </a:r>
            <a:r>
              <a:rPr lang="ru-RU" dirty="0" smtClean="0"/>
              <a:t> </a:t>
            </a:r>
            <a:r>
              <a:rPr lang="en-US" dirty="0" err="1" smtClean="0"/>
              <a:t>iru</a:t>
            </a:r>
            <a:r>
              <a:rPr lang="ru-RU" dirty="0" smtClean="0"/>
              <a:t>__</a:t>
            </a:r>
            <a:r>
              <a:rPr lang="en-US" dirty="0" smtClean="0"/>
              <a:t> </a:t>
            </a:r>
            <a:r>
              <a:rPr lang="ru-RU" dirty="0" smtClean="0"/>
              <a:t>(живые) </a:t>
            </a:r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 smtClean="0"/>
              <a:t>aru</a:t>
            </a:r>
            <a:r>
              <a:rPr lang="en-US" dirty="0" smtClean="0"/>
              <a:t>__</a:t>
            </a:r>
            <a:r>
              <a:rPr lang="ru-RU" dirty="0" smtClean="0"/>
              <a:t>(неживые)</a:t>
            </a:r>
            <a:endParaRPr lang="en-US" dirty="0" smtClean="0"/>
          </a:p>
          <a:p>
            <a:r>
              <a:rPr lang="ru-RU" dirty="0" smtClean="0"/>
              <a:t>Англоговорящие дети в отличие от японских детей гораздо раньше уделяют внимание форме или текстуре при переносе нового слова</a:t>
            </a:r>
          </a:p>
        </p:txBody>
      </p:sp>
    </p:spTree>
    <p:extLst>
      <p:ext uri="{BB962C8B-B14F-4D97-AF65-F5344CB8AC3E}">
        <p14:creationId xmlns:p14="http://schemas.microsoft.com/office/powerpoint/2010/main" val="36963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Yoshida, Smith, 2005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Поддаются ли эти отличия модификации в результате тренировки?</a:t>
            </a:r>
          </a:p>
          <a:p>
            <a:r>
              <a:rPr lang="ru-RU" dirty="0" smtClean="0"/>
              <a:t>В течение 4 недель обучали японских детей, сопровождая называние твердых и нетвердых неживых объектов дополнительными лингвистическими маркерами</a:t>
            </a:r>
          </a:p>
          <a:p>
            <a:r>
              <a:rPr lang="ru-RU" dirty="0" smtClean="0"/>
              <a:t>Результат – японские дети после тренировки гораздо чаще уделяли внимание свойствам формы или текстуры при встрече с новыми объектами, даже если лингвистические маркеры уже не давались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2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Vlach</a:t>
            </a:r>
            <a:r>
              <a:rPr lang="en-US" dirty="0" smtClean="0"/>
              <a:t>, </a:t>
            </a:r>
            <a:r>
              <a:rPr lang="en-US" dirty="0" err="1" smtClean="0"/>
              <a:t>Sandhofer</a:t>
            </a:r>
            <a:r>
              <a:rPr lang="en-US" dirty="0" smtClean="0"/>
              <a:t>, 2011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735410"/>
            <a:ext cx="90868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Значения слов для двигающихся объектов</a:t>
            </a:r>
            <a:endParaRPr lang="ru-RU" dirty="0"/>
          </a:p>
        </p:txBody>
      </p:sp>
      <p:pic>
        <p:nvPicPr>
          <p:cNvPr id="2050" name="Chart 1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Значения слов для двигающихся объектов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Примеры областно-специфического знания: живые объекты и артефакты</a:t>
            </a:r>
          </a:p>
          <a:p>
            <a:r>
              <a:rPr lang="ru-RU" dirty="0" smtClean="0"/>
              <a:t>Артефакты – большую значимость для их понимания имеет не внешний вид, а их функция</a:t>
            </a:r>
          </a:p>
          <a:p>
            <a:r>
              <a:rPr lang="en-US" dirty="0" smtClean="0"/>
              <a:t>Bloom, </a:t>
            </a:r>
            <a:r>
              <a:rPr lang="en-US" dirty="0" err="1" smtClean="0"/>
              <a:t>Markson</a:t>
            </a:r>
            <a:r>
              <a:rPr lang="en-US" dirty="0" smtClean="0"/>
              <a:t>, </a:t>
            </a:r>
            <a:r>
              <a:rPr lang="en-US" dirty="0" err="1" smtClean="0"/>
              <a:t>Diesendruck</a:t>
            </a:r>
            <a:r>
              <a:rPr lang="en-US" dirty="0" smtClean="0"/>
              <a:t>, 1998</a:t>
            </a:r>
          </a:p>
          <a:p>
            <a:r>
              <a:rPr lang="en-US" dirty="0" smtClean="0"/>
              <a:t>3-4 </a:t>
            </a:r>
            <a:r>
              <a:rPr lang="ru-RU" dirty="0" smtClean="0"/>
              <a:t>года. Объекты в «контейнерах»</a:t>
            </a:r>
          </a:p>
          <a:p>
            <a:r>
              <a:rPr lang="ru-RU" dirty="0" smtClean="0"/>
              <a:t>Условие, когда уже были выложены из контейнеров и когда доставались на глазах ребенка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2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Что мы знаем о развитии речи </a:t>
            </a:r>
            <a:endParaRPr lang="ru-RU" dirty="0"/>
          </a:p>
          <a:p>
            <a:pPr lvl="1"/>
            <a:r>
              <a:rPr lang="ru-RU" dirty="0" smtClean="0"/>
              <a:t>Объем словарного запаса </a:t>
            </a:r>
          </a:p>
          <a:p>
            <a:pPr lvl="1"/>
            <a:r>
              <a:rPr lang="ru-RU" dirty="0" smtClean="0"/>
              <a:t>Разница между понимаемыми и произносимыми словами – количество и качество</a:t>
            </a:r>
          </a:p>
          <a:p>
            <a:r>
              <a:rPr lang="ru-RU" dirty="0" smtClean="0"/>
              <a:t>Проблема любых исследований в области развития речи</a:t>
            </a:r>
            <a:endParaRPr lang="en-US" dirty="0" smtClean="0"/>
          </a:p>
          <a:p>
            <a:pPr lvl="1"/>
            <a:r>
              <a:rPr lang="ru-RU" dirty="0" smtClean="0"/>
              <a:t>Речевой взрыв?</a:t>
            </a:r>
            <a:r>
              <a:rPr lang="en-US" dirty="0" smtClean="0"/>
              <a:t> (</a:t>
            </a:r>
            <a:r>
              <a:rPr lang="en-US" dirty="0" err="1" smtClean="0"/>
              <a:t>Fenson</a:t>
            </a:r>
            <a:r>
              <a:rPr lang="ru-RU" dirty="0" smtClean="0"/>
              <a:t>, </a:t>
            </a:r>
            <a:r>
              <a:rPr lang="en-US" dirty="0" smtClean="0"/>
              <a:t>Bates, 1994)</a:t>
            </a:r>
            <a:endParaRPr lang="ru-RU" dirty="0" smtClean="0"/>
          </a:p>
          <a:p>
            <a:pPr lvl="1"/>
            <a:r>
              <a:rPr lang="ru-RU" dirty="0" smtClean="0"/>
              <a:t>Несовпадение наименования с тем, что видит ребенок </a:t>
            </a:r>
            <a:r>
              <a:rPr lang="en-US" dirty="0" smtClean="0"/>
              <a:t> - </a:t>
            </a:r>
            <a:r>
              <a:rPr lang="ru-RU" dirty="0" smtClean="0"/>
              <a:t>существительные и глаголы (</a:t>
            </a:r>
            <a:r>
              <a:rPr lang="en-US" dirty="0" err="1" smtClean="0"/>
              <a:t>Tomasello</a:t>
            </a:r>
            <a:r>
              <a:rPr lang="en-US" dirty="0" smtClean="0"/>
              <a:t>, 1992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Различные культурные практики</a:t>
            </a:r>
            <a:r>
              <a:rPr lang="en-US" dirty="0" smtClean="0"/>
              <a:t> (</a:t>
            </a:r>
            <a:r>
              <a:rPr lang="ru-RU" dirty="0" smtClean="0"/>
              <a:t>недостаточное и избыточное наименование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95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Значения и областно-специфический опыт</a:t>
            </a:r>
            <a:endParaRPr lang="ru-RU" dirty="0"/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888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Слово и невидимые свойства объектов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Гипотеза П.Блума, 2002</a:t>
            </a:r>
          </a:p>
          <a:p>
            <a:r>
              <a:rPr lang="ru-RU" dirty="0" smtClean="0"/>
              <a:t>3 и 4 года, простая сенсо-моторная задача, тест через неделю</a:t>
            </a:r>
          </a:p>
          <a:p>
            <a:r>
              <a:rPr lang="ru-RU" dirty="0" smtClean="0"/>
              <a:t>Тест (прямой и косвенный)</a:t>
            </a:r>
          </a:p>
          <a:p>
            <a:pPr lvl="1"/>
            <a:r>
              <a:rPr lang="ru-RU" dirty="0" smtClean="0"/>
              <a:t>Память на форму (по ч\б фотографии и с контекстной подсказкой)</a:t>
            </a:r>
          </a:p>
          <a:p>
            <a:pPr lvl="1"/>
            <a:r>
              <a:rPr lang="ru-RU" dirty="0" smtClean="0"/>
              <a:t>Память на слово-название</a:t>
            </a:r>
          </a:p>
          <a:p>
            <a:pPr lvl="1"/>
            <a:r>
              <a:rPr lang="ru-RU" dirty="0" smtClean="0"/>
              <a:t>Память на внутренний цвет</a:t>
            </a:r>
          </a:p>
          <a:p>
            <a:pPr lvl="1"/>
            <a:r>
              <a:rPr lang="ru-RU" dirty="0" smtClean="0"/>
              <a:t>Память на внешний цвет</a:t>
            </a:r>
          </a:p>
          <a:p>
            <a:pPr lvl="1"/>
            <a:r>
              <a:rPr lang="ru-RU" dirty="0" smtClean="0"/>
              <a:t>Память на деятельность</a:t>
            </a:r>
          </a:p>
          <a:p>
            <a:pPr lvl="1"/>
            <a:r>
              <a:rPr lang="ru-RU" dirty="0" smtClean="0"/>
              <a:t>Знание основных цветов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ogdevelopment\Desktop\Эксперимент\DSCF36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Слово и невидимые свойства объектов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4 года:</a:t>
            </a:r>
          </a:p>
          <a:p>
            <a:pPr lvl="1"/>
            <a:r>
              <a:rPr lang="ru-RU" dirty="0" smtClean="0"/>
              <a:t>помнят все, однако название вспоминают только на выбор, а цвета спонтанно</a:t>
            </a:r>
          </a:p>
          <a:p>
            <a:pPr lvl="1"/>
            <a:r>
              <a:rPr lang="ru-RU" dirty="0" smtClean="0"/>
              <a:t>цветовой тест прошли все</a:t>
            </a:r>
          </a:p>
          <a:p>
            <a:r>
              <a:rPr lang="ru-RU" dirty="0" smtClean="0"/>
              <a:t>3 года:</a:t>
            </a:r>
          </a:p>
          <a:p>
            <a:pPr lvl="1"/>
            <a:r>
              <a:rPr lang="ru-RU" dirty="0" smtClean="0"/>
              <a:t>высокая продуктивность в воспоминании названий и внешнего цвет (однако для цвета по 50% на спонтанное воспоминание и с подсказкой). </a:t>
            </a:r>
          </a:p>
          <a:p>
            <a:pPr lvl="1"/>
            <a:r>
              <a:rPr lang="ru-RU" dirty="0" smtClean="0"/>
              <a:t>Внутренний цвет спонтанно вспомнили только в четверти случаев. Также не очень высокие показатели прохождения цветового теста (около 50%)</a:t>
            </a:r>
          </a:p>
          <a:p>
            <a:pPr lvl="1"/>
            <a:r>
              <a:rPr lang="ru-RU" dirty="0" smtClean="0"/>
              <a:t>Не было связи между знанием цветов и памятью внешнего цвета</a:t>
            </a:r>
          </a:p>
          <a:p>
            <a:pPr lvl="1"/>
            <a:r>
              <a:rPr lang="ru-RU" dirty="0" smtClean="0"/>
              <a:t>Была связь между знанием цветов и памятью внутреннего цвета 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4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типа объяснений не противоречат друг другу – это объяснение на макро- и микро- уровнях (</a:t>
            </a:r>
            <a:r>
              <a:rPr lang="en-US" dirty="0" smtClean="0"/>
              <a:t>Smith, 2011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У слов есть различные функции – перцептивно-статистические и социальные</a:t>
            </a:r>
          </a:p>
          <a:p>
            <a:r>
              <a:rPr lang="en-US" dirty="0" smtClean="0"/>
              <a:t>Fast mapping – </a:t>
            </a:r>
            <a:r>
              <a:rPr lang="ru-RU" dirty="0" smtClean="0"/>
              <a:t>это задача не только для ребенка, но и для взрослого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2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Глухие дети (</a:t>
            </a:r>
            <a:r>
              <a:rPr lang="en-US" dirty="0" err="1" smtClean="0"/>
              <a:t>Pettito</a:t>
            </a:r>
            <a:r>
              <a:rPr lang="en-US" dirty="0" smtClean="0"/>
              <a:t>, 2001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53033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92" y="2204864"/>
            <a:ext cx="3317071" cy="407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Слепые дети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Слепые дети — не могут видеть объекты, не могут воспринимать определенные параметры объектов (цвет), не идентифицируют, то что не могут потрогать, не используют указательный жест и не отслеживают взгляд матери</a:t>
            </a:r>
          </a:p>
          <a:p>
            <a:endParaRPr lang="ru-RU" dirty="0"/>
          </a:p>
          <a:p>
            <a:r>
              <a:rPr lang="ru-RU" dirty="0"/>
              <a:t>Однако эти дети не отстают в речевом развитии от нормальных детей (Landau &amp; Gleitman, 1985) и их знание слов, обозначающих цвет, не отличается от нормального (разные слова относятся к одной категории, определенные объекты имеют определенный цвет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1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Необходимость слов </a:t>
            </a:r>
            <a:br>
              <a:rPr lang="ru-RU" dirty="0" smtClean="0"/>
            </a:br>
            <a:r>
              <a:rPr lang="ru-RU" dirty="0" smtClean="0"/>
              <a:t>(качество и количество)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Дж.Локк – зачем нам нужны слова:</a:t>
            </a:r>
          </a:p>
          <a:p>
            <a:pPr lvl="1"/>
            <a:r>
              <a:rPr lang="ru-RU" dirty="0" smtClean="0"/>
              <a:t>Если бы слова относились к каждому объекту, то нам было бы сложно их хранить и оперировать ими</a:t>
            </a:r>
          </a:p>
          <a:p>
            <a:pPr lvl="1"/>
            <a:r>
              <a:rPr lang="ru-RU" dirty="0" smtClean="0"/>
              <a:t>Мы бы не смогли общаться друг с другом – большая доля несовпадений</a:t>
            </a:r>
          </a:p>
          <a:p>
            <a:pPr lvl="1"/>
            <a:r>
              <a:rPr lang="ru-RU" b="1" dirty="0" smtClean="0"/>
              <a:t>Мы бы не могли обобщать новый опыт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42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Механизмы научения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 мы можем узнать значение</a:t>
            </a:r>
          </a:p>
          <a:p>
            <a:pPr marL="0" indent="0">
              <a:buNone/>
            </a:pPr>
            <a:r>
              <a:rPr lang="ru-RU" dirty="0" smtClean="0"/>
              <a:t>нового слова?</a:t>
            </a:r>
          </a:p>
          <a:p>
            <a:r>
              <a:rPr lang="en-US" dirty="0" err="1" smtClean="0"/>
              <a:t>Gavagai</a:t>
            </a:r>
            <a:r>
              <a:rPr lang="ru-RU" dirty="0"/>
              <a:t> </a:t>
            </a:r>
            <a:r>
              <a:rPr lang="ru-RU" dirty="0" smtClean="0"/>
              <a:t>- У.Куайн</a:t>
            </a:r>
            <a:r>
              <a:rPr lang="en-US" dirty="0" smtClean="0"/>
              <a:t> </a:t>
            </a:r>
            <a:r>
              <a:rPr lang="en-US" dirty="0"/>
              <a:t>(1960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dirty="0" smtClean="0"/>
              <a:t>Что такое значение?</a:t>
            </a:r>
            <a:endParaRPr lang="en-US" dirty="0" smtClean="0"/>
          </a:p>
          <a:p>
            <a:pPr lvl="1"/>
            <a:r>
              <a:rPr lang="ru-RU" dirty="0" smtClean="0"/>
              <a:t>Референция</a:t>
            </a:r>
          </a:p>
          <a:p>
            <a:pPr lvl="1"/>
            <a:r>
              <a:rPr lang="ru-RU" dirty="0" smtClean="0"/>
              <a:t>Обобщение</a:t>
            </a:r>
          </a:p>
          <a:p>
            <a:r>
              <a:rPr lang="ru-RU" dirty="0" smtClean="0"/>
              <a:t>Мы не можем узнать значения новых слов</a:t>
            </a:r>
            <a:endParaRPr lang="en-US" dirty="0" smtClean="0"/>
          </a:p>
          <a:p>
            <a:r>
              <a:rPr lang="ru-RU" dirty="0" smtClean="0"/>
              <a:t>Природное чувство сходства</a:t>
            </a:r>
            <a:endParaRPr lang="ru-RU" dirty="0"/>
          </a:p>
        </p:txBody>
      </p:sp>
      <p:pic>
        <p:nvPicPr>
          <p:cNvPr id="1026" name="Picture 2" descr="C:\Users\Cogdevelopment\Documents\My Dropbox\Тезисы и презентации для конференций и докладов\2011-fastmapping-вшэ\qu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40987" cy="26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Gavagai</a:t>
            </a:r>
            <a:r>
              <a:rPr lang="ru-RU" dirty="0" smtClean="0"/>
              <a:t> – </a:t>
            </a:r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93542"/>
            <a:ext cx="5400600" cy="4676919"/>
          </a:xfrm>
        </p:spPr>
      </p:pic>
    </p:spTree>
    <p:extLst>
      <p:ext uri="{BB962C8B-B14F-4D97-AF65-F5344CB8AC3E}">
        <p14:creationId xmlns:p14="http://schemas.microsoft.com/office/powerpoint/2010/main" val="594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Gavagai</a:t>
            </a:r>
            <a:r>
              <a:rPr lang="en-US" dirty="0" smtClean="0"/>
              <a:t> – 2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264696" cy="5109208"/>
          </a:xfrm>
        </p:spPr>
      </p:pic>
    </p:spTree>
    <p:extLst>
      <p:ext uri="{BB962C8B-B14F-4D97-AF65-F5344CB8AC3E}">
        <p14:creationId xmlns:p14="http://schemas.microsoft.com/office/powerpoint/2010/main" val="39423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Подсказки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Перцептивные</a:t>
            </a:r>
          </a:p>
          <a:p>
            <a:pPr lvl="1"/>
            <a:r>
              <a:rPr lang="ru-RU" dirty="0" smtClean="0"/>
              <a:t>Признаки распределены в среде неслучайно</a:t>
            </a:r>
            <a:r>
              <a:rPr lang="en-US" dirty="0" smtClean="0"/>
              <a:t> - </a:t>
            </a:r>
            <a:r>
              <a:rPr lang="ru-RU" dirty="0" smtClean="0"/>
              <a:t>Толмен и Брунсвик (1935) – каузальная  структура среды</a:t>
            </a:r>
          </a:p>
          <a:p>
            <a:pPr lvl="1"/>
            <a:r>
              <a:rPr lang="ru-RU" dirty="0" smtClean="0"/>
              <a:t>Дж.Ст.Милль – редко встречаются сильно «разреженные» категории</a:t>
            </a:r>
          </a:p>
          <a:p>
            <a:pPr lvl="1"/>
            <a:r>
              <a:rPr lang="ru-RU" dirty="0" smtClean="0"/>
              <a:t>Законы ассоциативного научения и внимание</a:t>
            </a:r>
          </a:p>
          <a:p>
            <a:r>
              <a:rPr lang="ru-RU" dirty="0" smtClean="0"/>
              <a:t>«Теоретические»</a:t>
            </a:r>
          </a:p>
          <a:p>
            <a:pPr lvl="1"/>
            <a:r>
              <a:rPr lang="ru-RU" dirty="0"/>
              <a:t>Э</a:t>
            </a:r>
            <a:r>
              <a:rPr lang="ru-RU" dirty="0" smtClean="0"/>
              <a:t>ссенциализм </a:t>
            </a:r>
          </a:p>
          <a:p>
            <a:pPr lvl="1"/>
            <a:r>
              <a:rPr lang="en-US" dirty="0" smtClean="0"/>
              <a:t>Theory of mind</a:t>
            </a:r>
            <a:endParaRPr lang="ru-RU" dirty="0" smtClean="0"/>
          </a:p>
          <a:p>
            <a:pPr lvl="1"/>
            <a:r>
              <a:rPr lang="ru-RU" dirty="0" smtClean="0"/>
              <a:t>Социальные, культурные и прагматические факторы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5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968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Стратегии формирования значений новых слов в раннем детстве</vt:lpstr>
      <vt:lpstr>Развитие речи</vt:lpstr>
      <vt:lpstr>Глухие дети (Pettito, 2001)</vt:lpstr>
      <vt:lpstr>Слепые дети</vt:lpstr>
      <vt:lpstr>Необходимость слов  (качество и количество)</vt:lpstr>
      <vt:lpstr>Механизмы научения</vt:lpstr>
      <vt:lpstr>Gavagai – 1</vt:lpstr>
      <vt:lpstr>Gavagai – 2</vt:lpstr>
      <vt:lpstr>Подсказки </vt:lpstr>
      <vt:lpstr>Fast mapping (Carey, Bartlett, 1978)</vt:lpstr>
      <vt:lpstr>Задача на обобщение слова</vt:lpstr>
      <vt:lpstr>Mutual exclusivity</vt:lpstr>
      <vt:lpstr>Ассоциативное объяснение</vt:lpstr>
      <vt:lpstr>PowerPoint Presentation</vt:lpstr>
      <vt:lpstr>Кросскультурные различия</vt:lpstr>
      <vt:lpstr>Yoshida, Smith, 2005</vt:lpstr>
      <vt:lpstr>Vlach, Sandhofer, 2011</vt:lpstr>
      <vt:lpstr>Значения слов для двигающихся объектов</vt:lpstr>
      <vt:lpstr>Значения слов для двигающихся объектов</vt:lpstr>
      <vt:lpstr>Значения и областно-специфический опыт</vt:lpstr>
      <vt:lpstr>Слово и невидимые свойства объектов</vt:lpstr>
      <vt:lpstr>PowerPoint Presentation</vt:lpstr>
      <vt:lpstr>Слово и невидимые свойства объектов</vt:lpstr>
      <vt:lpstr>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формирования значений новых слов в раннем детстве</dc:title>
  <dc:creator>Cogdevelopment</dc:creator>
  <cp:lastModifiedBy>Cogdevelopment</cp:lastModifiedBy>
  <cp:revision>36</cp:revision>
  <dcterms:created xsi:type="dcterms:W3CDTF">2011-04-03T06:51:25Z</dcterms:created>
  <dcterms:modified xsi:type="dcterms:W3CDTF">2011-04-06T15:26:52Z</dcterms:modified>
</cp:coreProperties>
</file>