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4" r:id="rId22"/>
    <p:sldId id="275" r:id="rId23"/>
    <p:sldId id="276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ПСИХОЛОГИЧЕСКИЕ ЭФФЕКТЫ И МЕХАНИЗМЫ ПРОСТРАНСТВЕННОГО ВНИМАНИЯ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И.С. Уточкин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isutochkin@inbox.ru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Вахрушев, Уточкин, 2011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v&amp;u_metho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399"/>
            <a:ext cx="5004048" cy="3504673"/>
          </a:xfrm>
          <a:prstGeom prst="rect">
            <a:avLst/>
          </a:prstGeom>
        </p:spPr>
      </p:pic>
      <p:pic>
        <p:nvPicPr>
          <p:cNvPr id="5" name="Рисунок 4" descr="v&amp;u_plo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6359" y="4005064"/>
            <a:ext cx="7077642" cy="285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stle_c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616" y="314604"/>
            <a:ext cx="5304656" cy="39784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47369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r>
              <a:rPr lang="ru-RU" sz="3600" b="1" dirty="0" smtClean="0">
                <a:solidFill>
                  <a:srgbClr val="FFFF00"/>
                </a:solidFill>
              </a:rPr>
              <a:t>лепота к изменению (</a:t>
            </a:r>
            <a:r>
              <a:rPr lang="en-US" sz="3600" b="1" dirty="0" smtClean="0">
                <a:solidFill>
                  <a:srgbClr val="FFFF00"/>
                </a:solidFill>
              </a:rPr>
              <a:t>change blindness</a:t>
            </a:r>
            <a:r>
              <a:rPr lang="ru-RU" sz="3600" b="1" dirty="0" smtClean="0">
                <a:solidFill>
                  <a:srgbClr val="FFFF00"/>
                </a:solidFill>
              </a:rPr>
              <a:t>)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– </a:t>
            </a:r>
            <a:r>
              <a:rPr lang="ru-RU" sz="2400" dirty="0" smtClean="0">
                <a:solidFill>
                  <a:srgbClr val="FFFF00"/>
                </a:solidFill>
              </a:rPr>
              <a:t>неспособность </a:t>
            </a:r>
            <a:r>
              <a:rPr lang="ru-RU" sz="2400" dirty="0" smtClean="0">
                <a:solidFill>
                  <a:srgbClr val="FFFF00"/>
                </a:solidFill>
              </a:rPr>
              <a:t>заметить довольно крупные изменения объектов, находящихся в зрительном поле, если в момент изменения наше восприятие было прервано (например, в результате моргания, перевода взора или краткосрочного заслонения)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Внимание необходимо, чтобы видеть изменения!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Изменения в интересных предметах обнаруживаются быстрее, чем во второстепенных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Rensink</a:t>
            </a:r>
            <a:r>
              <a:rPr lang="en-US" sz="2800" b="1" dirty="0" smtClean="0">
                <a:solidFill>
                  <a:srgbClr val="FFFF00"/>
                </a:solidFill>
              </a:rPr>
              <a:t> et al., 1997)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Привлечение внимания к месту изменения или к меняющемуся объекту с помощью подсказок делает изменения легко обнаружимыми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Rensink</a:t>
            </a:r>
            <a:r>
              <a:rPr lang="en-US" sz="2800" b="1" dirty="0" smtClean="0">
                <a:solidFill>
                  <a:srgbClr val="FFFF00"/>
                </a:solidFill>
              </a:rPr>
              <a:t> et al., 1997; Scholl, 2000)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НО: Внимание – необходимое, но не достаточное условие для обнаружения изменений! (</a:t>
            </a:r>
            <a:r>
              <a:rPr lang="en-US" sz="3600" b="1" dirty="0" smtClean="0">
                <a:solidFill>
                  <a:srgbClr val="FFFF00"/>
                </a:solidFill>
              </a:rPr>
              <a:t>Levin &amp; Simons, 1997; Simons &amp; Levin, 1998</a:t>
            </a:r>
            <a:r>
              <a:rPr lang="ru-RU" sz="3600" b="1" dirty="0" smtClean="0">
                <a:solidFill>
                  <a:srgbClr val="FFFF00"/>
                </a:solidFill>
              </a:rPr>
              <a:t>)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Лаба семинары\27.04.11 Уточкин\04_dem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Лаба семинары\27.04.11 Уточкин\09_dem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81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Пространственная </a:t>
            </a:r>
            <a:r>
              <a:rPr lang="en-US" sz="4000" b="1" dirty="0" err="1" smtClean="0">
                <a:solidFill>
                  <a:srgbClr val="FFFF00"/>
                </a:solidFill>
              </a:rPr>
              <a:t>vs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Объектная стратегии поиска (</a:t>
            </a:r>
            <a:r>
              <a:rPr lang="en-US" sz="4000" b="1" dirty="0" err="1" smtClean="0">
                <a:solidFill>
                  <a:srgbClr val="FFFF00"/>
                </a:solidFill>
              </a:rPr>
              <a:t>Utochkin</a:t>
            </a:r>
            <a:r>
              <a:rPr lang="en-US" sz="4000" b="1" dirty="0" smtClean="0">
                <a:solidFill>
                  <a:srgbClr val="FFFF00"/>
                </a:solidFill>
              </a:rPr>
              <a:t>, in press</a:t>
            </a:r>
            <a:r>
              <a:rPr lang="ru-RU" sz="4000" b="1" dirty="0" smtClean="0">
                <a:solidFill>
                  <a:srgbClr val="FFFF00"/>
                </a:solidFill>
              </a:rPr>
              <a:t>)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Три стратегии поис</a:t>
            </a:r>
            <a:r>
              <a:rPr lang="ru-RU" sz="3200" b="1" dirty="0" smtClean="0">
                <a:solidFill>
                  <a:srgbClr val="FFFF00"/>
                </a:solidFill>
              </a:rPr>
              <a:t>ка: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Свободный (без специальной инструкции)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Пространственный (поиск в определенной части экрана)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Объектный (поиск среди определенных объектов)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Три уровня сложности задачи поиска: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Простой (до 15 циклов мерцания)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Средней сложности (16-30 </a:t>
            </a:r>
            <a:r>
              <a:rPr lang="ru-RU" sz="2800" b="1" dirty="0" err="1" smtClean="0">
                <a:solidFill>
                  <a:srgbClr val="FFFF00"/>
                </a:solidFill>
              </a:rPr>
              <a:t>ц.м</a:t>
            </a:r>
            <a:r>
              <a:rPr lang="ru-RU" sz="2800" b="1" dirty="0" smtClean="0">
                <a:solidFill>
                  <a:srgbClr val="FFFF00"/>
                </a:solidFill>
              </a:rPr>
              <a:t>.)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Сложный (от 31 </a:t>
            </a:r>
            <a:r>
              <a:rPr lang="ru-RU" sz="2800" b="1" dirty="0" err="1" smtClean="0">
                <a:solidFill>
                  <a:srgbClr val="FFFF00"/>
                </a:solidFill>
              </a:rPr>
              <a:t>ц.м</a:t>
            </a:r>
            <a:r>
              <a:rPr lang="ru-RU" sz="2800" b="1" dirty="0" smtClean="0">
                <a:solidFill>
                  <a:srgbClr val="FFFF00"/>
                </a:solidFill>
              </a:rPr>
              <a:t>.)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Лаба семинары\27.04.11 Уточкин\cb\Рис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82737" cy="546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Лаба семинары\27.04.11 Уточкин\04_dem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8640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894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Мертвая зона внимания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3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Мертвая зона внимания (Уточкин, 2010)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 descr="C:\Лаба семинары\27.04.11 Уточкин\05_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99492"/>
            <a:ext cx="4482075" cy="336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Лаба семинары\27.04.11 Уточкин\cb\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0" y="476672"/>
            <a:ext cx="4458072" cy="33435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143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Мертвая зона внимания (Уточкин, 2010)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8195" name="Picture 3" descr="C:\Лаба семинары\27.04.11 Уточкин\05_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429" y="499492"/>
            <a:ext cx="4482075" cy="336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0671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На основе чего может происходить селекция</a:t>
            </a:r>
            <a:r>
              <a:rPr lang="en-US" sz="4000" b="1" dirty="0" smtClean="0">
                <a:solidFill>
                  <a:srgbClr val="FFFF00"/>
                </a:solidFill>
              </a:rPr>
              <a:t> (</a:t>
            </a:r>
            <a:r>
              <a:rPr lang="ru-RU" sz="4000" b="1" dirty="0" smtClean="0">
                <a:solidFill>
                  <a:srgbClr val="FFFF00"/>
                </a:solidFill>
              </a:rPr>
              <a:t>внимание</a:t>
            </a:r>
            <a:r>
              <a:rPr lang="en-US" sz="4000" b="1" dirty="0" smtClean="0">
                <a:solidFill>
                  <a:srgbClr val="FFFF00"/>
                </a:solidFill>
              </a:rPr>
              <a:t>)</a:t>
            </a:r>
            <a:r>
              <a:rPr lang="ru-RU" sz="4000" b="1" dirty="0" smtClean="0">
                <a:solidFill>
                  <a:srgbClr val="FFFF00"/>
                </a:solidFill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На основе временных ожиданий</a:t>
            </a:r>
            <a:r>
              <a:rPr lang="en-US" sz="3200" dirty="0" smtClean="0">
                <a:solidFill>
                  <a:srgbClr val="FFFF00"/>
                </a:solidFill>
              </a:rPr>
              <a:t> (expectancy, </a:t>
            </a:r>
            <a:r>
              <a:rPr lang="en-US" sz="3200" dirty="0" err="1" smtClean="0">
                <a:solidFill>
                  <a:srgbClr val="FFFF00"/>
                </a:solidFill>
              </a:rPr>
              <a:t>foreperiod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На основе отдельных признаков</a:t>
            </a:r>
            <a:r>
              <a:rPr lang="en-US" sz="3200" dirty="0" smtClean="0">
                <a:solidFill>
                  <a:srgbClr val="FFFF00"/>
                </a:solidFill>
              </a:rPr>
              <a:t> (feature-based selection)</a:t>
            </a:r>
            <a:r>
              <a:rPr lang="ru-RU" sz="32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u="sng" dirty="0" smtClean="0">
                <a:solidFill>
                  <a:srgbClr val="FFFF00"/>
                </a:solidFill>
              </a:rPr>
              <a:t>На основе мест в пространстве (</a:t>
            </a:r>
            <a:r>
              <a:rPr lang="en-US" sz="3200" u="sng" dirty="0" smtClean="0">
                <a:solidFill>
                  <a:srgbClr val="FFFF00"/>
                </a:solidFill>
              </a:rPr>
              <a:t>location-based selection</a:t>
            </a:r>
            <a:r>
              <a:rPr lang="ru-RU" sz="3200" u="sng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На объектной основе (</a:t>
            </a:r>
            <a:r>
              <a:rPr lang="en-US" sz="3200" dirty="0" smtClean="0">
                <a:solidFill>
                  <a:srgbClr val="FFFF00"/>
                </a:solidFill>
              </a:rPr>
              <a:t>object-based selection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3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Мертвая зона внимания (Уточкин, 2010)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 descr="C:\Лаба семинары\27.04.11 Уточкин\cb\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0" y="476672"/>
            <a:ext cx="4458072" cy="3343554"/>
          </a:xfrm>
          <a:prstGeom prst="rect">
            <a:avLst/>
          </a:prstGeom>
          <a:noFill/>
        </p:spPr>
      </p:pic>
      <p:pic>
        <p:nvPicPr>
          <p:cNvPr id="7" name="Picture 2" descr="C:\Лаба семинары\27.04.11 Уточкин\cb\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432" y="476672"/>
            <a:ext cx="4458072" cy="3343554"/>
          </a:xfrm>
          <a:prstGeom prst="rect">
            <a:avLst/>
          </a:prstGeom>
          <a:noFill/>
        </p:spPr>
      </p:pic>
      <p:pic>
        <p:nvPicPr>
          <p:cNvPr id="8196" name="Picture 4" descr="C:\Лаба семинары\27.04.11 Уточкин\05_c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65004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Лаба семинары\27.04.11 Уточкин\dza_tim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17818" cy="3180822"/>
          </a:xfrm>
          <a:prstGeom prst="rect">
            <a:avLst/>
          </a:prstGeom>
          <a:noFill/>
        </p:spPr>
      </p:pic>
      <p:pic>
        <p:nvPicPr>
          <p:cNvPr id="6147" name="Picture 3" descr="C:\Лаба семинары\27.04.11 Уточкин\dza_error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888261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Новое исследование: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второстепенное изменение ищется в присутствии центрального (</a:t>
            </a:r>
            <a:r>
              <a:rPr lang="en-US" sz="3200" b="1" dirty="0" err="1" smtClean="0">
                <a:solidFill>
                  <a:srgbClr val="FFFF00"/>
                </a:solidFill>
              </a:rPr>
              <a:t>Utochkin</a:t>
            </a:r>
            <a:r>
              <a:rPr lang="en-US" sz="3200" b="1" dirty="0" smtClean="0">
                <a:solidFill>
                  <a:srgbClr val="FFFF00"/>
                </a:solidFill>
              </a:rPr>
              <a:t>, submitted</a:t>
            </a:r>
            <a:r>
              <a:rPr lang="ru-RU" sz="3200" b="1" dirty="0" smtClean="0">
                <a:solidFill>
                  <a:srgbClr val="FFFF00"/>
                </a:solidFill>
              </a:rPr>
              <a:t>)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Эксперимент 1: </a:t>
            </a:r>
            <a:r>
              <a:rPr lang="ru-RU" sz="2400" b="1" dirty="0" smtClean="0">
                <a:solidFill>
                  <a:srgbClr val="FFFF00"/>
                </a:solidFill>
              </a:rPr>
              <a:t>одно второстепенное изменение – ближнее </a:t>
            </a:r>
            <a:r>
              <a:rPr lang="ru-RU" sz="2400" b="1" i="1" dirty="0" smtClean="0">
                <a:solidFill>
                  <a:srgbClr val="FFFF00"/>
                </a:solidFill>
              </a:rPr>
              <a:t>или</a:t>
            </a:r>
            <a:r>
              <a:rPr lang="ru-RU" sz="2400" b="1" dirty="0" smtClean="0">
                <a:solidFill>
                  <a:srgbClr val="FFFF00"/>
                </a:solidFill>
              </a:rPr>
              <a:t> дальнее (сколько времени </a:t>
            </a:r>
            <a:r>
              <a:rPr lang="ru-RU" sz="2400" b="1" dirty="0" err="1" smtClean="0">
                <a:solidFill>
                  <a:srgbClr val="FFFF00"/>
                </a:solidFill>
              </a:rPr>
              <a:t>затратится</a:t>
            </a:r>
            <a:r>
              <a:rPr lang="ru-RU" sz="2400" b="1" dirty="0" smtClean="0">
                <a:solidFill>
                  <a:srgbClr val="FFFF00"/>
                </a:solidFill>
              </a:rPr>
              <a:t> на поиск)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Эксперимент 2: </a:t>
            </a:r>
            <a:r>
              <a:rPr lang="ru-RU" sz="2400" b="1" dirty="0" smtClean="0">
                <a:solidFill>
                  <a:srgbClr val="FFFF00"/>
                </a:solidFill>
              </a:rPr>
              <a:t>два второстепенных изменения – </a:t>
            </a:r>
            <a:r>
              <a:rPr lang="ru-RU" sz="2400" b="1" i="1" dirty="0" smtClean="0">
                <a:solidFill>
                  <a:srgbClr val="FFFF00"/>
                </a:solidFill>
              </a:rPr>
              <a:t>и</a:t>
            </a:r>
            <a:r>
              <a:rPr lang="ru-RU" sz="2400" b="1" dirty="0" smtClean="0">
                <a:solidFill>
                  <a:srgbClr val="FFFF00"/>
                </a:solidFill>
              </a:rPr>
              <a:t> ближнее, </a:t>
            </a:r>
            <a:r>
              <a:rPr lang="ru-RU" sz="2400" b="1" i="1" dirty="0" smtClean="0">
                <a:solidFill>
                  <a:srgbClr val="FFFF00"/>
                </a:solidFill>
              </a:rPr>
              <a:t>и</a:t>
            </a:r>
            <a:r>
              <a:rPr lang="ru-RU" sz="2400" b="1" dirty="0" smtClean="0">
                <a:solidFill>
                  <a:srgbClr val="FFFF00"/>
                </a:solidFill>
              </a:rPr>
              <a:t> дальнее (какое будет найдено первым)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42" name="Picture 2" descr="C:\Лаба семинары\27.04.11 Уточкин\05_bot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944549" cy="370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 2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840760" cy="460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993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Эксперимент 1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509737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Эксперимент 2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Дальние </a:t>
            </a:r>
            <a:r>
              <a:rPr lang="ru-RU" sz="3200" b="1" dirty="0" smtClean="0">
                <a:solidFill>
                  <a:srgbClr val="FFFF00"/>
                </a:solidFill>
              </a:rPr>
              <a:t>изменения обнаруживаются первыми  в среднем в 70% случаев, ближние – в 30%.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Результаты, которые также подходят под гипотезу о МЗВ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Ухудшение зрительного поиска вблизи уникального элемента (</a:t>
            </a:r>
            <a:r>
              <a:rPr lang="en-US" sz="2800" b="1" dirty="0" smtClean="0">
                <a:solidFill>
                  <a:srgbClr val="FFFF00"/>
                </a:solidFill>
              </a:rPr>
              <a:t>Mounts, 2000a, b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Усиление тенденции к игнорированию неожиданных событий вблизи объекта, на которое направлено внимание (</a:t>
            </a:r>
            <a:r>
              <a:rPr lang="en-US" sz="2800" b="1" dirty="0" err="1" smtClean="0">
                <a:solidFill>
                  <a:srgbClr val="FFFF00"/>
                </a:solidFill>
              </a:rPr>
              <a:t>Thakral</a:t>
            </a:r>
            <a:r>
              <a:rPr lang="en-US" sz="2800" b="1" dirty="0" smtClean="0">
                <a:solidFill>
                  <a:srgbClr val="FFFF00"/>
                </a:solidFill>
              </a:rPr>
              <a:t> &amp; </a:t>
            </a:r>
            <a:r>
              <a:rPr lang="en-US" sz="2800" b="1" dirty="0" err="1" smtClean="0">
                <a:solidFill>
                  <a:srgbClr val="FFFF00"/>
                </a:solidFill>
              </a:rPr>
              <a:t>Slotnick</a:t>
            </a:r>
            <a:r>
              <a:rPr lang="en-US" sz="2800" b="1" dirty="0" smtClean="0">
                <a:solidFill>
                  <a:srgbClr val="FFFF00"/>
                </a:solidFill>
              </a:rPr>
              <a:t>, 2010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Объяснение результатов – относительно низкоуровневое: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Механизмы подавления близлежащих </a:t>
            </a:r>
            <a:r>
              <a:rPr lang="ru-RU" sz="2800" b="1" dirty="0" err="1" smtClean="0">
                <a:solidFill>
                  <a:srgbClr val="FFFF00"/>
                </a:solidFill>
              </a:rPr>
              <a:t>дистракторов</a:t>
            </a:r>
            <a:r>
              <a:rPr lang="ru-RU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</a:rPr>
              <a:t>Chen, 2008; Chen &amp; </a:t>
            </a:r>
            <a:r>
              <a:rPr lang="en-US" sz="2800" b="1" dirty="0" err="1" smtClean="0">
                <a:solidFill>
                  <a:srgbClr val="FFFF00"/>
                </a:solidFill>
              </a:rPr>
              <a:t>Treisman</a:t>
            </a:r>
            <a:r>
              <a:rPr lang="en-US" sz="2800" b="1" dirty="0" smtClean="0">
                <a:solidFill>
                  <a:srgbClr val="FFFF00"/>
                </a:solidFill>
              </a:rPr>
              <a:t>, 2008; Muller &amp; </a:t>
            </a:r>
            <a:r>
              <a:rPr lang="en-US" sz="2800" b="1" dirty="0" err="1" smtClean="0">
                <a:solidFill>
                  <a:srgbClr val="FFFF00"/>
                </a:solidFill>
              </a:rPr>
              <a:t>Kleinschmidt</a:t>
            </a:r>
            <a:r>
              <a:rPr lang="en-US" sz="2800" b="1" dirty="0" smtClean="0">
                <a:solidFill>
                  <a:srgbClr val="FFFF00"/>
                </a:solidFill>
              </a:rPr>
              <a:t>, 2003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Конкуренция двух соседних стимулов за осознание (</a:t>
            </a:r>
            <a:r>
              <a:rPr lang="en-US" sz="2800" b="1" dirty="0" err="1" smtClean="0">
                <a:solidFill>
                  <a:srgbClr val="FFFF00"/>
                </a:solidFill>
              </a:rPr>
              <a:t>McCarley</a:t>
            </a:r>
            <a:r>
              <a:rPr lang="en-US" sz="2800" b="1" dirty="0" smtClean="0">
                <a:solidFill>
                  <a:srgbClr val="FFFF00"/>
                </a:solidFill>
              </a:rPr>
              <a:t> &amp; Mounts, 2003; Mounts, 2005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Лаба семинары\27.04.11 Уточкин\05_bot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48805" cy="54366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6512" y="566415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Альтернативная гипотеза («высокоуровневая»): МЗВ – следствие спонтанной стратегии поиска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Лаба семинары\27.04.11 Уточкин\spasib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8209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04614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 какой форме может проявляться перемещение «прожектора» внимания?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 В виде </a:t>
            </a:r>
            <a:r>
              <a:rPr lang="ru-RU" sz="3200" i="1" dirty="0" smtClean="0">
                <a:solidFill>
                  <a:srgbClr val="FFFF00"/>
                </a:solidFill>
              </a:rPr>
              <a:t>явной (</a:t>
            </a:r>
            <a:r>
              <a:rPr lang="en-US" sz="3200" i="1" dirty="0" smtClean="0">
                <a:solidFill>
                  <a:srgbClr val="FFFF00"/>
                </a:solidFill>
              </a:rPr>
              <a:t>overt</a:t>
            </a:r>
            <a:r>
              <a:rPr lang="ru-RU" sz="3200" i="1" dirty="0" smtClean="0">
                <a:solidFill>
                  <a:srgbClr val="FFFF00"/>
                </a:solidFill>
              </a:rPr>
              <a:t>) </a:t>
            </a:r>
            <a:r>
              <a:rPr lang="ru-RU" sz="3200" dirty="0" smtClean="0">
                <a:solidFill>
                  <a:srgbClr val="FFFF00"/>
                </a:solidFill>
              </a:rPr>
              <a:t>ориентировки внимания (т.е. совместно с движениями глаз)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В виде </a:t>
            </a:r>
            <a:r>
              <a:rPr lang="ru-RU" sz="3200" i="1" dirty="0" smtClean="0">
                <a:solidFill>
                  <a:srgbClr val="FFFF00"/>
                </a:solidFill>
              </a:rPr>
              <a:t>скрытой</a:t>
            </a:r>
            <a:r>
              <a:rPr lang="en-US" sz="3200" i="1" dirty="0" smtClean="0">
                <a:solidFill>
                  <a:srgbClr val="FFFF00"/>
                </a:solidFill>
              </a:rPr>
              <a:t> (covert) </a:t>
            </a:r>
            <a:r>
              <a:rPr lang="ru-RU" sz="3200" dirty="0" smtClean="0">
                <a:solidFill>
                  <a:srgbClr val="FFFF00"/>
                </a:solidFill>
              </a:rPr>
              <a:t>ориентировки (при зафиксированном взоре).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0528" y="-99392"/>
            <a:ext cx="93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Пространственное внимание. Метафора «прожектора» внимания:</a:t>
            </a:r>
          </a:p>
        </p:txBody>
      </p:sp>
      <p:pic>
        <p:nvPicPr>
          <p:cNvPr id="5" name="Picture 75" descr="C:\INST\disk_d\My docs\Sauron_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296" y="1124744"/>
            <a:ext cx="3707904" cy="196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Методика подсказки (</a:t>
            </a:r>
            <a:r>
              <a:rPr lang="en-US" sz="4000" b="1" dirty="0" smtClean="0">
                <a:solidFill>
                  <a:srgbClr val="FFFF00"/>
                </a:solidFill>
              </a:rPr>
              <a:t>cue paradigm</a:t>
            </a:r>
            <a:r>
              <a:rPr lang="ru-RU" sz="4000" b="1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3" name="Рисунок 2" descr="cue paradig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56376" cy="586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335553"/>
            <a:ext cx="9145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Две формы контроля пространственного внимания (</a:t>
            </a:r>
            <a:r>
              <a:rPr lang="en-US" sz="4000" b="1" dirty="0" smtClean="0">
                <a:solidFill>
                  <a:srgbClr val="FFFF00"/>
                </a:solidFill>
              </a:rPr>
              <a:t>Posner, 1980; </a:t>
            </a:r>
            <a:r>
              <a:rPr lang="en-US" sz="4000" b="1" dirty="0" err="1" smtClean="0">
                <a:solidFill>
                  <a:srgbClr val="FFFF00"/>
                </a:solidFill>
              </a:rPr>
              <a:t>Jonides</a:t>
            </a:r>
            <a:r>
              <a:rPr lang="en-US" sz="4000" b="1" dirty="0" smtClean="0">
                <a:solidFill>
                  <a:srgbClr val="FFFF00"/>
                </a:solidFill>
              </a:rPr>
              <a:t>, 1981</a:t>
            </a:r>
            <a:r>
              <a:rPr lang="ru-RU" sz="4000" b="1" dirty="0" smtClean="0">
                <a:solidFill>
                  <a:srgbClr val="FFFF00"/>
                </a:solidFill>
              </a:rPr>
              <a:t>)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Экзогенное: периферическое, быстрое, непроизвольное (рефлекторное), автоматическое, непреодолимое, </a:t>
            </a:r>
            <a:r>
              <a:rPr lang="ru-RU" sz="3200" u="sng" dirty="0" err="1" smtClean="0">
                <a:solidFill>
                  <a:srgbClr val="FFFF00"/>
                </a:solidFill>
              </a:rPr>
              <a:t>немодифицируемое</a:t>
            </a:r>
            <a:r>
              <a:rPr lang="ru-RU" sz="32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</a:rPr>
              <a:t>Эндогенное: центральное, медленное, произвольное, контролируемое, </a:t>
            </a:r>
            <a:r>
              <a:rPr lang="ru-RU" sz="3200" u="sng" dirty="0" smtClean="0">
                <a:solidFill>
                  <a:srgbClr val="FFFF00"/>
                </a:solidFill>
              </a:rPr>
              <a:t>модифицируется под влиянием ожиданий и намерений.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me cour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949" y="1700808"/>
            <a:ext cx="7229475" cy="4733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Динамика во времени (</a:t>
            </a:r>
            <a:r>
              <a:rPr lang="en-US" sz="4000" b="1" dirty="0" err="1" smtClean="0">
                <a:solidFill>
                  <a:srgbClr val="FFFF00"/>
                </a:solidFill>
              </a:rPr>
              <a:t>Bartolomeo</a:t>
            </a:r>
            <a:r>
              <a:rPr lang="en-US" sz="4000" b="1" dirty="0" smtClean="0">
                <a:solidFill>
                  <a:srgbClr val="FFFF00"/>
                </a:solidFill>
              </a:rPr>
              <a:t> et al., 2001</a:t>
            </a:r>
            <a:r>
              <a:rPr lang="ru-RU" sz="4000" b="1" dirty="0" smtClean="0">
                <a:solidFill>
                  <a:srgbClr val="FFFF00"/>
                </a:solidFill>
              </a:rPr>
              <a:t>)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Как соотносятся экзогенное и эндогенное внимание? Может ли одно влиять на другое?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IOR </a:t>
            </a:r>
            <a:r>
              <a:rPr lang="ru-RU" sz="2800" b="1" dirty="0" smtClean="0">
                <a:solidFill>
                  <a:srgbClr val="FFFF00"/>
                </a:solidFill>
              </a:rPr>
              <a:t>усиливается или ослабляется, в зависимости от вероятности верных подсказок – намек на неосознаваемое использование стратегии (</a:t>
            </a:r>
            <a:r>
              <a:rPr lang="en-US" sz="2800" b="1" dirty="0" err="1" smtClean="0">
                <a:solidFill>
                  <a:srgbClr val="FFFF00"/>
                </a:solidFill>
              </a:rPr>
              <a:t>Decaix</a:t>
            </a:r>
            <a:r>
              <a:rPr lang="en-US" sz="2800" b="1" dirty="0" smtClean="0">
                <a:solidFill>
                  <a:srgbClr val="FFFF00"/>
                </a:solidFill>
              </a:rPr>
              <a:t> et al., 2002; </a:t>
            </a:r>
            <a:r>
              <a:rPr lang="en-US" sz="2800" b="1" dirty="0" err="1" smtClean="0">
                <a:solidFill>
                  <a:srgbClr val="FFFF00"/>
                </a:solidFill>
              </a:rPr>
              <a:t>Bartolomeo</a:t>
            </a:r>
            <a:r>
              <a:rPr lang="en-US" sz="2800" b="1" dirty="0" smtClean="0">
                <a:solidFill>
                  <a:srgbClr val="FFFF00"/>
                </a:solidFill>
              </a:rPr>
              <a:t> et al., 2007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r>
              <a:rPr lang="en-US" sz="2800" b="1" dirty="0" smtClean="0">
                <a:solidFill>
                  <a:srgbClr val="FFFF00"/>
                </a:solidFill>
              </a:rPr>
              <a:t>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Начальная временная граница </a:t>
            </a:r>
            <a:r>
              <a:rPr lang="en-US" sz="2800" b="1" dirty="0" smtClean="0">
                <a:solidFill>
                  <a:srgbClr val="FFFF00"/>
                </a:solidFill>
              </a:rPr>
              <a:t>IOR </a:t>
            </a:r>
            <a:r>
              <a:rPr lang="ru-RU" sz="2800" b="1" dirty="0" smtClean="0">
                <a:solidFill>
                  <a:srgbClr val="FFFF00"/>
                </a:solidFill>
              </a:rPr>
              <a:t>зависит от задачи в отношении целевого стимула </a:t>
            </a:r>
            <a:r>
              <a:rPr lang="en-US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</a:rPr>
              <a:t>Lupiáñez</a:t>
            </a:r>
            <a:r>
              <a:rPr lang="en-US" sz="2800" b="1" dirty="0" smtClean="0">
                <a:solidFill>
                  <a:srgbClr val="FFFF00"/>
                </a:solidFill>
              </a:rPr>
              <a:t> et al., 1997, 2001)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IOR </a:t>
            </a:r>
            <a:r>
              <a:rPr lang="ru-RU" sz="2800" b="1" dirty="0" smtClean="0">
                <a:solidFill>
                  <a:srgbClr val="FFFF00"/>
                </a:solidFill>
              </a:rPr>
              <a:t>значительно ослабляется или даже исчезает при загрузке зрительной КП дополнительной пространственной задачей – влияние приоритетов (</a:t>
            </a:r>
            <a:r>
              <a:rPr lang="en-US" sz="2800" b="1" dirty="0" smtClean="0">
                <a:solidFill>
                  <a:srgbClr val="FFFF00"/>
                </a:solidFill>
              </a:rPr>
              <a:t>Castel et al., 2003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-2738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Наши исследования: </a:t>
            </a:r>
            <a:r>
              <a:rPr lang="ru-RU" sz="3200" b="1" dirty="0" smtClean="0">
                <a:solidFill>
                  <a:srgbClr val="FFFF00"/>
                </a:solidFill>
              </a:rPr>
              <a:t>Гусев, Уточкин, 2009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g&amp;u_09_metho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2551"/>
            <a:ext cx="4499992" cy="3529405"/>
          </a:xfrm>
          <a:prstGeom prst="rect">
            <a:avLst/>
          </a:prstGeom>
        </p:spPr>
      </p:pic>
      <p:pic>
        <p:nvPicPr>
          <p:cNvPr id="4" name="Рисунок 3" descr="g&amp;u_09_plo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897660"/>
            <a:ext cx="5220072" cy="396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8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Гусев, </a:t>
            </a:r>
            <a:r>
              <a:rPr lang="ru-RU" sz="4000" b="1" dirty="0" err="1" smtClean="0">
                <a:solidFill>
                  <a:srgbClr val="FFFF00"/>
                </a:solidFill>
              </a:rPr>
              <a:t>Кингсеп</a:t>
            </a:r>
            <a:r>
              <a:rPr lang="ru-RU" sz="4000" b="1" dirty="0" smtClean="0">
                <a:solidFill>
                  <a:srgbClr val="FFFF00"/>
                </a:solidFill>
              </a:rPr>
              <a:t>, Уточкин, 2010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g&amp;k&amp;u20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8122"/>
            <a:ext cx="9144000" cy="41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654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Utochkin</dc:creator>
  <cp:lastModifiedBy>Igor Utochkin</cp:lastModifiedBy>
  <cp:revision>26</cp:revision>
  <dcterms:created xsi:type="dcterms:W3CDTF">2011-04-25T10:17:15Z</dcterms:created>
  <dcterms:modified xsi:type="dcterms:W3CDTF">2011-04-27T19:49:11Z</dcterms:modified>
</cp:coreProperties>
</file>